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926" r:id="rId2"/>
    <p:sldId id="1007" r:id="rId3"/>
    <p:sldId id="1029" r:id="rId4"/>
    <p:sldId id="1020" r:id="rId5"/>
    <p:sldId id="1022" r:id="rId6"/>
    <p:sldId id="1021" r:id="rId7"/>
    <p:sldId id="1008" r:id="rId8"/>
    <p:sldId id="832" r:id="rId9"/>
    <p:sldId id="840" r:id="rId10"/>
    <p:sldId id="873" r:id="rId11"/>
    <p:sldId id="1043" r:id="rId12"/>
    <p:sldId id="844" r:id="rId13"/>
    <p:sldId id="967" r:id="rId14"/>
    <p:sldId id="260" r:id="rId15"/>
    <p:sldId id="963" r:id="rId16"/>
    <p:sldId id="972" r:id="rId17"/>
    <p:sldId id="1032" r:id="rId18"/>
    <p:sldId id="802" r:id="rId19"/>
    <p:sldId id="974" r:id="rId20"/>
    <p:sldId id="975" r:id="rId21"/>
    <p:sldId id="976" r:id="rId22"/>
    <p:sldId id="1009" r:id="rId23"/>
    <p:sldId id="990" r:id="rId24"/>
    <p:sldId id="991" r:id="rId25"/>
    <p:sldId id="973" r:id="rId26"/>
    <p:sldId id="978" r:id="rId27"/>
    <p:sldId id="979" r:id="rId28"/>
    <p:sldId id="980" r:id="rId29"/>
    <p:sldId id="981" r:id="rId30"/>
    <p:sldId id="982" r:id="rId31"/>
    <p:sldId id="985" r:id="rId32"/>
    <p:sldId id="986" r:id="rId33"/>
    <p:sldId id="977" r:id="rId34"/>
    <p:sldId id="987" r:id="rId35"/>
    <p:sldId id="984" r:id="rId36"/>
    <p:sldId id="988" r:id="rId37"/>
    <p:sldId id="968" r:id="rId38"/>
    <p:sldId id="850" r:id="rId39"/>
    <p:sldId id="856" r:id="rId40"/>
    <p:sldId id="857" r:id="rId41"/>
    <p:sldId id="858" r:id="rId42"/>
    <p:sldId id="855" r:id="rId43"/>
    <p:sldId id="891" r:id="rId44"/>
    <p:sldId id="892" r:id="rId45"/>
    <p:sldId id="893" r:id="rId46"/>
    <p:sldId id="969" r:id="rId47"/>
    <p:sldId id="817" r:id="rId48"/>
    <p:sldId id="989" r:id="rId49"/>
    <p:sldId id="945" r:id="rId50"/>
    <p:sldId id="1023" r:id="rId51"/>
    <p:sldId id="992" r:id="rId52"/>
    <p:sldId id="993" r:id="rId53"/>
    <p:sldId id="996" r:id="rId54"/>
    <p:sldId id="994" r:id="rId55"/>
    <p:sldId id="1025" r:id="rId56"/>
    <p:sldId id="997" r:id="rId57"/>
    <p:sldId id="1001" r:id="rId58"/>
    <p:sldId id="1033" r:id="rId59"/>
    <p:sldId id="1002" r:id="rId60"/>
    <p:sldId id="869" r:id="rId61"/>
    <p:sldId id="871" r:id="rId62"/>
    <p:sldId id="870" r:id="rId63"/>
    <p:sldId id="942" r:id="rId64"/>
    <p:sldId id="943" r:id="rId65"/>
    <p:sldId id="864" r:id="rId66"/>
    <p:sldId id="865" r:id="rId67"/>
    <p:sldId id="956" r:id="rId68"/>
    <p:sldId id="999" r:id="rId69"/>
    <p:sldId id="1026" r:id="rId70"/>
    <p:sldId id="845" r:id="rId71"/>
    <p:sldId id="1010" r:id="rId72"/>
    <p:sldId id="909" r:id="rId73"/>
    <p:sldId id="1034" r:id="rId74"/>
    <p:sldId id="958" r:id="rId75"/>
    <p:sldId id="960" r:id="rId76"/>
    <p:sldId id="1035" r:id="rId77"/>
    <p:sldId id="1036" r:id="rId78"/>
    <p:sldId id="961" r:id="rId79"/>
    <p:sldId id="925" r:id="rId80"/>
    <p:sldId id="896" r:id="rId81"/>
    <p:sldId id="962" r:id="rId82"/>
    <p:sldId id="1006" r:id="rId83"/>
    <p:sldId id="1027" r:id="rId84"/>
    <p:sldId id="1011" r:id="rId85"/>
    <p:sldId id="1037" r:id="rId86"/>
    <p:sldId id="1038" r:id="rId87"/>
    <p:sldId id="983" r:id="rId88"/>
    <p:sldId id="1012" r:id="rId89"/>
    <p:sldId id="1013" r:id="rId90"/>
    <p:sldId id="1014" r:id="rId91"/>
    <p:sldId id="1015" r:id="rId92"/>
    <p:sldId id="1016" r:id="rId93"/>
    <p:sldId id="1018" r:id="rId94"/>
    <p:sldId id="1017" r:id="rId95"/>
    <p:sldId id="1041" r:id="rId96"/>
    <p:sldId id="1019" r:id="rId97"/>
    <p:sldId id="900" r:id="rId98"/>
    <p:sldId id="876" r:id="rId99"/>
    <p:sldId id="877" r:id="rId100"/>
    <p:sldId id="923" r:id="rId101"/>
    <p:sldId id="416" r:id="rId102"/>
    <p:sldId id="1040" r:id="rId103"/>
    <p:sldId id="1042" r:id="rId104"/>
    <p:sldId id="1000" r:id="rId105"/>
    <p:sldId id="935" r:id="rId106"/>
    <p:sldId id="936" r:id="rId107"/>
    <p:sldId id="937" r:id="rId108"/>
    <p:sldId id="938" r:id="rId109"/>
    <p:sldId id="939" r:id="rId110"/>
    <p:sldId id="940" r:id="rId111"/>
    <p:sldId id="1028" r:id="rId112"/>
    <p:sldId id="970" r:id="rId113"/>
    <p:sldId id="1003" r:id="rId114"/>
    <p:sldId id="941" r:id="rId115"/>
    <p:sldId id="950" r:id="rId116"/>
    <p:sldId id="951" r:id="rId117"/>
    <p:sldId id="952" r:id="rId118"/>
    <p:sldId id="1004" r:id="rId119"/>
    <p:sldId id="953" r:id="rId120"/>
    <p:sldId id="913" r:id="rId121"/>
    <p:sldId id="1005"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97" autoAdjust="0"/>
  </p:normalViewPr>
  <p:slideViewPr>
    <p:cSldViewPr snapToGrid="0">
      <p:cViewPr varScale="1">
        <p:scale>
          <a:sx n="98" d="100"/>
          <a:sy n="98" d="100"/>
        </p:scale>
        <p:origin x="878" y="86"/>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2023-05-11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cc6f5e7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cc6f5e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38</a:t>
            </a:fld>
            <a:endParaRPr lang="en-US"/>
          </a:p>
        </p:txBody>
      </p:sp>
    </p:spTree>
    <p:extLst>
      <p:ext uri="{BB962C8B-B14F-4D97-AF65-F5344CB8AC3E}">
        <p14:creationId xmlns:p14="http://schemas.microsoft.com/office/powerpoint/2010/main" val="116357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2023-05-11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2023-05-11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2023-05-11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0782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2023-05-11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2023-05-11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2023-05-11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2023-05-11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2023-05-11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2023-05-11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2023-05-11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2023-05-11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49.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5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i.org/10.1080/26939169.2022.2074582"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nsf.gov/sbe/AC_Materials/SBE_Robust_and_Reliable_Research_Report.pdf"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50.jp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dirty="0"/>
              <a:t>2023-05-11 </a:t>
            </a:r>
            <a:r>
              <a:rPr lang="en-US" sz="1900" i="1"/>
              <a:t>(data as of 2023-04-20)</a:t>
            </a:r>
            <a:endParaRPr lang="en-US" sz="1900" i="1" dirty="0"/>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cxnSp>
        <p:nvCxnSpPr>
          <p:cNvPr id="8" name="Straight Connector 7"/>
          <p:cNvCxnSpPr/>
          <p:nvPr/>
        </p:nvCxnSpPr>
        <p:spPr>
          <a:xfrm flipV="1">
            <a:off x="7242772" y="3775295"/>
            <a:ext cx="1285592" cy="461727"/>
          </a:xfrm>
          <a:prstGeom prst="line">
            <a:avLst/>
          </a:prstGeom>
          <a:ln w="825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21337081">
            <a:off x="7174444" y="4239269"/>
            <a:ext cx="1524776" cy="584775"/>
          </a:xfrm>
          <a:prstGeom prst="rect">
            <a:avLst/>
          </a:prstGeom>
          <a:noFill/>
        </p:spPr>
        <p:txBody>
          <a:bodyPr wrap="none" rtlCol="0">
            <a:spAutoFit/>
          </a:bodyPr>
          <a:lstStyle/>
          <a:p>
            <a:r>
              <a:rPr lang="en-US" sz="3200" b="1" dirty="0">
                <a:latin typeface="Segoe Script" panose="030B0504020000000003" pitchFamily="66" charset="0"/>
              </a:rPr>
              <a:t>1,663</a:t>
            </a:r>
          </a:p>
        </p:txBody>
      </p:sp>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21817288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EE4E0-8B82-C8AE-66B5-6AAF4B918D3B}"/>
              </a:ext>
            </a:extLst>
          </p:cNvPr>
          <p:cNvSpPr>
            <a:spLocks noGrp="1"/>
          </p:cNvSpPr>
          <p:nvPr>
            <p:ph type="title"/>
          </p:nvPr>
        </p:nvSpPr>
        <p:spPr/>
        <p:txBody>
          <a:bodyPr/>
          <a:lstStyle/>
          <a:p>
            <a:r>
              <a:rPr lang="en-US" dirty="0"/>
              <a:t>Example of data provenance</a:t>
            </a:r>
          </a:p>
        </p:txBody>
      </p:sp>
    </p:spTree>
    <p:extLst>
      <p:ext uri="{BB962C8B-B14F-4D97-AF65-F5344CB8AC3E}">
        <p14:creationId xmlns:p14="http://schemas.microsoft.com/office/powerpoint/2010/main" val="28043852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2617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4354642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1521317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9284931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54218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0CDE1-C95C-ED26-F76A-20069B04DA5B}"/>
              </a:ext>
            </a:extLst>
          </p:cNvPr>
          <p:cNvSpPr>
            <a:spLocks noGrp="1"/>
          </p:cNvSpPr>
          <p:nvPr>
            <p:ph type="title"/>
          </p:nvPr>
        </p:nvSpPr>
        <p:spPr/>
        <p:txBody>
          <a:bodyPr>
            <a:normAutofit/>
          </a:bodyPr>
          <a:lstStyle/>
          <a:p>
            <a:r>
              <a:rPr lang="en-US" b="1" dirty="0"/>
              <a:t>Teaching for Large-Scale Reproducibility Verification</a:t>
            </a:r>
            <a:endParaRPr lang="en-US" dirty="0"/>
          </a:p>
        </p:txBody>
      </p:sp>
      <p:sp>
        <p:nvSpPr>
          <p:cNvPr id="3" name="Content Placeholder 2">
            <a:extLst>
              <a:ext uri="{FF2B5EF4-FFF2-40B4-BE49-F238E27FC236}">
                <a16:creationId xmlns:a16="http://schemas.microsoft.com/office/drawing/2014/main" id="{0700B077-D05D-D8ED-0B19-9FF58BC35FA3}"/>
              </a:ext>
            </a:extLst>
          </p:cNvPr>
          <p:cNvSpPr>
            <a:spLocks noGrp="1"/>
          </p:cNvSpPr>
          <p:nvPr>
            <p:ph idx="1"/>
          </p:nvPr>
        </p:nvSpPr>
        <p:spPr/>
        <p:txBody>
          <a:bodyPr/>
          <a:lstStyle/>
          <a:p>
            <a:r>
              <a:rPr lang="en-US" dirty="0">
                <a:hlinkClick r:id="rId2"/>
              </a:rPr>
              <a:t>10.1080/26939169.2022.2074582</a:t>
            </a:r>
            <a:r>
              <a:rPr lang="en-US" dirty="0"/>
              <a:t> </a:t>
            </a:r>
          </a:p>
        </p:txBody>
      </p:sp>
      <p:pic>
        <p:nvPicPr>
          <p:cNvPr id="5" name="Picture 4">
            <a:extLst>
              <a:ext uri="{FF2B5EF4-FFF2-40B4-BE49-F238E27FC236}">
                <a16:creationId xmlns:a16="http://schemas.microsoft.com/office/drawing/2014/main" id="{6FF9141B-8E44-6737-7844-E176D607CAD7}"/>
              </a:ext>
            </a:extLst>
          </p:cNvPr>
          <p:cNvPicPr>
            <a:picLocks noChangeAspect="1"/>
          </p:cNvPicPr>
          <p:nvPr/>
        </p:nvPicPr>
        <p:blipFill>
          <a:blip r:embed="rId3"/>
          <a:stretch>
            <a:fillRect/>
          </a:stretch>
        </p:blipFill>
        <p:spPr>
          <a:xfrm>
            <a:off x="2094523" y="2456012"/>
            <a:ext cx="7534030" cy="3900338"/>
          </a:xfrm>
          <a:prstGeom prst="rect">
            <a:avLst/>
          </a:prstGeom>
        </p:spPr>
      </p:pic>
    </p:spTree>
    <p:extLst>
      <p:ext uri="{BB962C8B-B14F-4D97-AF65-F5344CB8AC3E}">
        <p14:creationId xmlns:p14="http://schemas.microsoft.com/office/powerpoint/2010/main" val="29852950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103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22534052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Since July 16, 2019, the AEA Data Editor team has conducted reproducibility assessments</a:t>
            </a:r>
            <a:endParaRPr lang="en-US" sz="3600" b="1" dirty="0">
              <a:solidFill>
                <a:schemeClr val="accent6">
                  <a:lumMod val="75000"/>
                </a:schemeClr>
              </a:solidFill>
            </a:endParaRPr>
          </a:p>
          <a:p>
            <a:r>
              <a:rPr lang="en-US" dirty="0"/>
              <a:t>for 1663</a:t>
            </a:r>
            <a:r>
              <a:rPr lang="en-US" sz="3600" b="1" dirty="0">
                <a:solidFill>
                  <a:schemeClr val="accent2">
                    <a:lumMod val="75000"/>
                  </a:schemeClr>
                </a:solidFill>
              </a:rPr>
              <a:t> manuscripts </a:t>
            </a:r>
            <a:br>
              <a:rPr lang="en-US" sz="3600" b="1" dirty="0">
                <a:solidFill>
                  <a:schemeClr val="accent2">
                    <a:lumMod val="75000"/>
                  </a:schemeClr>
                </a:solidFill>
              </a:rPr>
            </a:br>
            <a:r>
              <a:rPr lang="en-US" dirty="0"/>
              <a:t>(1369 full papers, 293 P&amp;P)</a:t>
            </a:r>
            <a:br>
              <a:rPr lang="en-US" dirty="0"/>
            </a:br>
            <a:r>
              <a:rPr lang="en-US" dirty="0"/>
              <a:t>as of this morning</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Defining “reproducible research”</a:t>
            </a:r>
            <a:endParaRPr/>
          </a:p>
        </p:txBody>
      </p:sp>
      <p:sp>
        <p:nvSpPr>
          <p:cNvPr id="83" name="Google Shape;83;p17"/>
          <p:cNvSpPr txBox="1">
            <a:spLocks noGrp="1"/>
          </p:cNvSpPr>
          <p:nvPr>
            <p:ph type="body" idx="1"/>
          </p:nvPr>
        </p:nvSpPr>
        <p:spPr>
          <a:xfrm>
            <a:off x="415600" y="1536633"/>
            <a:ext cx="11360800" cy="4555200"/>
          </a:xfrm>
          <a:prstGeom prst="rect">
            <a:avLst/>
          </a:prstGeom>
        </p:spPr>
        <p:txBody>
          <a:bodyPr spcFirstLastPara="1" vert="horz" wrap="square" lIns="121900" tIns="121900" rIns="2099467" bIns="121900" rtlCol="0" anchor="t" anchorCtr="0">
            <a:normAutofit/>
          </a:bodyPr>
          <a:lstStyle/>
          <a:p>
            <a:pPr indent="0">
              <a:buNone/>
            </a:pPr>
            <a:r>
              <a:rPr lang="en" sz="3600" dirty="0">
                <a:solidFill>
                  <a:schemeClr val="dk1"/>
                </a:solidFill>
                <a:latin typeface="Times New Roman"/>
                <a:ea typeface="Times New Roman"/>
                <a:cs typeface="Times New Roman"/>
                <a:sym typeface="Times New Roman"/>
              </a:rPr>
              <a:t>“Reproducibility” refers to the ability of a researcher to duplicate the results of a prior study using the </a:t>
            </a:r>
            <a:r>
              <a:rPr lang="en" sz="3600" b="1" u="sng" dirty="0">
                <a:solidFill>
                  <a:schemeClr val="dk1"/>
                </a:solidFill>
                <a:latin typeface="Times New Roman"/>
                <a:ea typeface="Times New Roman"/>
                <a:cs typeface="Times New Roman"/>
                <a:sym typeface="Times New Roman"/>
              </a:rPr>
              <a:t>same materials</a:t>
            </a:r>
            <a:r>
              <a:rPr lang="en" sz="3600" dirty="0">
                <a:solidFill>
                  <a:schemeClr val="dk1"/>
                </a:solidFill>
                <a:latin typeface="Times New Roman"/>
                <a:ea typeface="Times New Roman"/>
                <a:cs typeface="Times New Roman"/>
                <a:sym typeface="Times New Roman"/>
              </a:rPr>
              <a:t> and </a:t>
            </a:r>
            <a:r>
              <a:rPr lang="en" sz="3600" b="1" u="sng" dirty="0">
                <a:solidFill>
                  <a:schemeClr val="dk1"/>
                </a:solidFill>
                <a:latin typeface="Times New Roman"/>
                <a:ea typeface="Times New Roman"/>
                <a:cs typeface="Times New Roman"/>
                <a:sym typeface="Times New Roman"/>
              </a:rPr>
              <a:t>procedures</a:t>
            </a:r>
            <a:r>
              <a:rPr lang="en" sz="3600" dirty="0">
                <a:solidFill>
                  <a:schemeClr val="dk1"/>
                </a:solidFill>
                <a:latin typeface="Times New Roman"/>
                <a:ea typeface="Times New Roman"/>
                <a:cs typeface="Times New Roman"/>
                <a:sym typeface="Times New Roman"/>
              </a:rPr>
              <a:t> as were used by the original investigator.</a:t>
            </a:r>
            <a:endParaRPr sz="3600" dirty="0">
              <a:solidFill>
                <a:schemeClr val="dk1"/>
              </a:solidFill>
              <a:latin typeface="Times New Roman"/>
              <a:ea typeface="Times New Roman"/>
              <a:cs typeface="Times New Roman"/>
              <a:sym typeface="Times New Roman"/>
            </a:endParaRPr>
          </a:p>
          <a:p>
            <a:pPr marL="3234186" indent="-186262">
              <a:lnSpc>
                <a:spcPct val="135000"/>
              </a:lnSpc>
              <a:spcBef>
                <a:spcPts val="1600"/>
              </a:spcBef>
              <a:buNone/>
            </a:pPr>
            <a:r>
              <a:rPr lang="en" sz="1067" dirty="0">
                <a:solidFill>
                  <a:schemeClr val="dk1"/>
                </a:solidFill>
                <a:latin typeface="Times New Roman"/>
                <a:ea typeface="Times New Roman"/>
                <a:cs typeface="Times New Roman"/>
                <a:sym typeface="Times New Roman"/>
              </a:rPr>
              <a:t>Bollen et al. 2015. “Social, Behavioral, and Economic Sciences Perspectives on Robust and Reliable Science.” National Science Foundation.</a:t>
            </a:r>
            <a:r>
              <a:rPr lang="en" sz="933" u="sng" dirty="0">
                <a:solidFill>
                  <a:schemeClr val="hlink"/>
                </a:solidFill>
                <a:latin typeface="Times New Roman"/>
                <a:ea typeface="Times New Roman"/>
                <a:cs typeface="Times New Roman"/>
                <a:sym typeface="Times New Roman"/>
                <a:hlinkClick r:id="rId3"/>
              </a:rPr>
              <a:t>https://www.nsf.gov/sbe/AC_Materials/SBE_Robust_and_Reliable_Research_Report.pdf</a:t>
            </a:r>
            <a:r>
              <a:rPr lang="en" sz="933" dirty="0">
                <a:solidFill>
                  <a:schemeClr val="dk1"/>
                </a:solidFill>
                <a:latin typeface="Times New Roman"/>
                <a:ea typeface="Times New Roman"/>
                <a:cs typeface="Times New Roman"/>
                <a:sym typeface="Times New Roman"/>
              </a:rPr>
              <a:t>.</a:t>
            </a:r>
            <a:endParaRPr sz="933" dirty="0">
              <a:solidFill>
                <a:schemeClr val="dk1"/>
              </a:solidFill>
              <a:latin typeface="Times New Roman"/>
              <a:ea typeface="Times New Roman"/>
              <a:cs typeface="Times New Roman"/>
              <a:sym typeface="Times New Roman"/>
            </a:endParaRPr>
          </a:p>
          <a:p>
            <a:pPr indent="0">
              <a:buNone/>
            </a:pPr>
            <a:endParaRPr sz="2000" dirty="0">
              <a:solidFill>
                <a:schemeClr val="dk1"/>
              </a:solidFill>
              <a:latin typeface="Times New Roman"/>
              <a:ea typeface="Times New Roman"/>
              <a:cs typeface="Times New Roman"/>
              <a:sym typeface="Times New Roman"/>
            </a:endParaRPr>
          </a:p>
          <a:p>
            <a:pPr indent="0">
              <a:spcBef>
                <a:spcPts val="1600"/>
              </a:spcBef>
              <a:spcAft>
                <a:spcPts val="160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Don’t streamline (automate) enough</a:t>
            </a:r>
          </a:p>
          <a:p>
            <a:r>
              <a:rPr lang="en-US" dirty="0"/>
              <a:t>Are not careful about how they document data sources</a:t>
            </a:r>
          </a:p>
          <a:p>
            <a:r>
              <a:rPr lang="en-US" dirty="0"/>
              <a:t>Fail to curate their own data</a:t>
            </a:r>
          </a:p>
        </p:txBody>
      </p:sp>
    </p:spTree>
    <p:extLst>
      <p:ext uri="{BB962C8B-B14F-4D97-AF65-F5344CB8AC3E}">
        <p14:creationId xmlns:p14="http://schemas.microsoft.com/office/powerpoint/2010/main" val="1128520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2E65-EB35-D10A-D9F0-31279A7D0FF9}"/>
              </a:ext>
            </a:extLst>
          </p:cNvPr>
          <p:cNvSpPr>
            <a:spLocks noGrp="1"/>
          </p:cNvSpPr>
          <p:nvPr>
            <p:ph type="title"/>
          </p:nvPr>
        </p:nvSpPr>
        <p:spPr/>
        <p:txBody>
          <a:bodyPr/>
          <a:lstStyle/>
          <a:p>
            <a:r>
              <a:rPr lang="en-US" dirty="0"/>
              <a:t>3 Lessons (and many solutions)</a:t>
            </a:r>
          </a:p>
        </p:txBody>
      </p:sp>
      <p:sp>
        <p:nvSpPr>
          <p:cNvPr id="3" name="Content Placeholder 2">
            <a:extLst>
              <a:ext uri="{FF2B5EF4-FFF2-40B4-BE49-F238E27FC236}">
                <a16:creationId xmlns:a16="http://schemas.microsoft.com/office/drawing/2014/main" id="{7C552D55-6B3C-1F6C-96DE-D7D73BC57F7B}"/>
              </a:ext>
            </a:extLst>
          </p:cNvPr>
          <p:cNvSpPr>
            <a:spLocks noGrp="1"/>
          </p:cNvSpPr>
          <p:nvPr>
            <p:ph idx="1"/>
          </p:nvPr>
        </p:nvSpPr>
        <p:spPr/>
        <p:txBody>
          <a:bodyPr>
            <a:normAutofit/>
          </a:bodyPr>
          <a:lstStyle/>
          <a:p>
            <a:r>
              <a:rPr lang="en-US" sz="4400" dirty="0"/>
              <a:t>Lesson 1: Computational empathy</a:t>
            </a:r>
          </a:p>
          <a:p>
            <a:r>
              <a:rPr lang="en-US" sz="4400" dirty="0"/>
              <a:t>Lesson 2: Data acumen</a:t>
            </a:r>
          </a:p>
          <a:p>
            <a:r>
              <a:rPr lang="en-US" sz="4400" dirty="0"/>
              <a:t>Lesson 3: Role of institutions</a:t>
            </a:r>
          </a:p>
        </p:txBody>
      </p:sp>
    </p:spTree>
    <p:extLst>
      <p:ext uri="{BB962C8B-B14F-4D97-AF65-F5344CB8AC3E}">
        <p14:creationId xmlns:p14="http://schemas.microsoft.com/office/powerpoint/2010/main" val="154831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3954554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8D075-5DEE-7AAE-B767-40719790E77E}"/>
              </a:ext>
            </a:extLst>
          </p:cNvPr>
          <p:cNvSpPr>
            <a:spLocks noGrp="1"/>
          </p:cNvSpPr>
          <p:nvPr>
            <p:ph type="title"/>
          </p:nvPr>
        </p:nvSpPr>
        <p:spPr/>
        <p:txBody>
          <a:bodyPr/>
          <a:lstStyle/>
          <a:p>
            <a:r>
              <a:rPr lang="en-US" dirty="0"/>
              <a:t>Let me expand that a bit…</a:t>
            </a:r>
          </a:p>
        </p:txBody>
      </p:sp>
    </p:spTree>
    <p:extLst>
      <p:ext uri="{BB962C8B-B14F-4D97-AF65-F5344CB8AC3E}">
        <p14:creationId xmlns:p14="http://schemas.microsoft.com/office/powerpoint/2010/main" val="3545614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150-476F-D12A-992F-E2C4C544AB5E}"/>
              </a:ext>
            </a:extLst>
          </p:cNvPr>
          <p:cNvSpPr>
            <a:spLocks noGrp="1"/>
          </p:cNvSpPr>
          <p:nvPr>
            <p:ph type="title"/>
          </p:nvPr>
        </p:nvSpPr>
        <p:spPr/>
        <p:txBody>
          <a:bodyPr/>
          <a:lstStyle/>
          <a:p>
            <a:r>
              <a:rPr lang="en-US" dirty="0"/>
              <a:t>For students and researchers</a:t>
            </a:r>
          </a:p>
        </p:txBody>
      </p:sp>
      <p:sp>
        <p:nvSpPr>
          <p:cNvPr id="3" name="Content Placeholder 2">
            <a:extLst>
              <a:ext uri="{FF2B5EF4-FFF2-40B4-BE49-F238E27FC236}">
                <a16:creationId xmlns:a16="http://schemas.microsoft.com/office/drawing/2014/main" id="{B9DC2463-2B7C-15CC-CAE3-48066D84816F}"/>
              </a:ext>
            </a:extLst>
          </p:cNvPr>
          <p:cNvSpPr>
            <a:spLocks noGrp="1"/>
          </p:cNvSpPr>
          <p:nvPr>
            <p:ph idx="1"/>
          </p:nvPr>
        </p:nvSpPr>
        <p:spPr/>
        <p:txBody>
          <a:bodyPr/>
          <a:lstStyle/>
          <a:p>
            <a:pPr marL="0" indent="0">
              <a:buNone/>
            </a:pPr>
            <a:r>
              <a:rPr lang="en-US" i="1" dirty="0"/>
              <a:t>0.  Do not necessarily learn from previous papers</a:t>
            </a:r>
          </a:p>
          <a:p>
            <a:pPr marL="514350" indent="-514350">
              <a:buFont typeface="+mj-lt"/>
              <a:buAutoNum type="arabicPeriod"/>
            </a:pPr>
            <a:r>
              <a:rPr lang="en-US" dirty="0"/>
              <a:t>Have computational empathy for …</a:t>
            </a:r>
          </a:p>
          <a:p>
            <a:pPr marL="514350" indent="-514350">
              <a:buFont typeface="+mj-lt"/>
              <a:buAutoNum type="arabicPeriod"/>
            </a:pPr>
            <a:r>
              <a:rPr lang="en-US" dirty="0"/>
              <a:t>Track data whenever used</a:t>
            </a:r>
          </a:p>
          <a:p>
            <a:pPr marL="514350" indent="-514350">
              <a:buFont typeface="+mj-lt"/>
              <a:buAutoNum type="arabicPeriod"/>
            </a:pPr>
            <a:r>
              <a:rPr lang="en-US" dirty="0"/>
              <a:t>Learn the basic … of programming</a:t>
            </a:r>
          </a:p>
          <a:p>
            <a:pPr marL="514350" indent="-514350">
              <a:buFont typeface="+mj-lt"/>
              <a:buAutoNum type="arabicPeriod"/>
            </a:pPr>
            <a:r>
              <a:rPr lang="en-US" dirty="0"/>
              <a:t>Learn to automate</a:t>
            </a:r>
          </a:p>
          <a:p>
            <a:pPr marL="514350" indent="-514350">
              <a:buFont typeface="+mj-lt"/>
              <a:buAutoNum type="arabicPeriod"/>
            </a:pPr>
            <a:r>
              <a:rPr lang="en-US" dirty="0"/>
              <a:t>Preserve it all (and version it too)</a:t>
            </a:r>
          </a:p>
        </p:txBody>
      </p:sp>
    </p:spTree>
    <p:extLst>
      <p:ext uri="{BB962C8B-B14F-4D97-AF65-F5344CB8AC3E}">
        <p14:creationId xmlns:p14="http://schemas.microsoft.com/office/powerpoint/2010/main" val="632282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427259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814D-4340-E88A-29AD-5C666F9D68C7}"/>
              </a:ext>
            </a:extLst>
          </p:cNvPr>
          <p:cNvSpPr>
            <a:spLocks noGrp="1"/>
          </p:cNvSpPr>
          <p:nvPr>
            <p:ph type="title"/>
          </p:nvPr>
        </p:nvSpPr>
        <p:spPr/>
        <p:txBody>
          <a:bodyPr/>
          <a:lstStyle/>
          <a:p>
            <a:r>
              <a:rPr lang="en-US" dirty="0"/>
              <a:t>For faculty</a:t>
            </a:r>
          </a:p>
        </p:txBody>
      </p:sp>
      <p:sp>
        <p:nvSpPr>
          <p:cNvPr id="3" name="Content Placeholder 2">
            <a:extLst>
              <a:ext uri="{FF2B5EF4-FFF2-40B4-BE49-F238E27FC236}">
                <a16:creationId xmlns:a16="http://schemas.microsoft.com/office/drawing/2014/main" id="{9F30A91D-3E50-BE22-3B92-83B09846D308}"/>
              </a:ext>
            </a:extLst>
          </p:cNvPr>
          <p:cNvSpPr>
            <a:spLocks noGrp="1"/>
          </p:cNvSpPr>
          <p:nvPr>
            <p:ph idx="1"/>
          </p:nvPr>
        </p:nvSpPr>
        <p:spPr/>
        <p:txBody>
          <a:bodyPr/>
          <a:lstStyle/>
          <a:p>
            <a:pPr marL="514350" indent="-514350">
              <a:buFont typeface="+mj-lt"/>
              <a:buAutoNum type="arabicPeriod"/>
            </a:pPr>
            <a:r>
              <a:rPr lang="en-US" dirty="0"/>
              <a:t>Encourage students to learn skills you don’t know</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p>
          <a:p>
            <a:pPr marL="514350" indent="-514350">
              <a:buFont typeface="+mj-lt"/>
              <a:buAutoNum type="arabicPeriod"/>
            </a:pPr>
            <a:r>
              <a:rPr lang="en-US" dirty="0"/>
              <a:t>Incentivize reproducibility</a:t>
            </a:r>
          </a:p>
          <a:p>
            <a:pPr marL="0" indent="0">
              <a:buNone/>
            </a:pPr>
            <a:endParaRPr lang="en-US" dirty="0"/>
          </a:p>
        </p:txBody>
      </p:sp>
    </p:spTree>
    <p:extLst>
      <p:ext uri="{BB962C8B-B14F-4D97-AF65-F5344CB8AC3E}">
        <p14:creationId xmlns:p14="http://schemas.microsoft.com/office/powerpoint/2010/main" val="2214927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7459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2. Keeping track of data: 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TIER Protocol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2"/>
          <a:stretch>
            <a:fillRect/>
          </a:stretch>
        </p:blipFill>
        <p:spPr>
          <a:xfrm>
            <a:off x="6172200" y="1999901"/>
            <a:ext cx="5181600" cy="4002786"/>
          </a:xfrm>
        </p:spPr>
      </p:pic>
    </p:spTree>
    <p:extLst>
      <p:ext uri="{BB962C8B-B14F-4D97-AF65-F5344CB8AC3E}">
        <p14:creationId xmlns:p14="http://schemas.microsoft.com/office/powerpoint/2010/main" val="1392454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51708" y="2175009"/>
            <a:ext cx="8968409" cy="4451630"/>
          </a:xfrm>
        </p:spPr>
      </p:pic>
    </p:spTree>
    <p:extLst>
      <p:ext uri="{BB962C8B-B14F-4D97-AF65-F5344CB8AC3E}">
        <p14:creationId xmlns:p14="http://schemas.microsoft.com/office/powerpoint/2010/main" val="803585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sp>
        <p:nvSpPr>
          <p:cNvPr id="7" name="Rectangle 1">
            <a:extLst>
              <a:ext uri="{FF2B5EF4-FFF2-40B4-BE49-F238E27FC236}">
                <a16:creationId xmlns:a16="http://schemas.microsoft.com/office/drawing/2014/main" id="{9FEFB763-7CE3-1A8D-D2E3-ABC66120EF46}"/>
              </a:ext>
            </a:extLst>
          </p:cNvPr>
          <p:cNvSpPr>
            <a:spLocks noGrp="1" noChangeArrowheads="1"/>
          </p:cNvSpPr>
          <p:nvPr>
            <p:ph sz="half" idx="2"/>
          </p:nvPr>
        </p:nvSpPr>
        <p:spPr bwMode="auto">
          <a:xfrm>
            <a:off x="876543" y="2800965"/>
            <a:ext cx="10286514" cy="1200329"/>
          </a:xfrm>
          <a:prstGeom prst="rect">
            <a:avLst/>
          </a:prstGeom>
          <a:solidFill>
            <a:schemeClr val="tx1">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ssc</a:t>
            </a:r>
            <a:r>
              <a:rPr kumimoji="0" lang="en-US" altLang="en-US" sz="2400" b="0" i="0" u="none" strike="noStrike" cap="none" normalizeH="0" baseline="0" dirty="0">
                <a:ln>
                  <a:noFill/>
                </a:ln>
                <a:solidFill>
                  <a:schemeClr val="bg1"/>
                </a:solidFill>
                <a:effectLst/>
                <a:latin typeface="Arial Unicode MS"/>
              </a:rPr>
              <a:t> install </a:t>
            </a:r>
            <a:r>
              <a:rPr kumimoji="0" lang="en-US" altLang="en-US" sz="2400" b="0" i="0" u="none" strike="noStrike" cap="none" normalizeH="0" baseline="0" dirty="0" err="1">
                <a:ln>
                  <a:noFill/>
                </a:ln>
                <a:solidFill>
                  <a:schemeClr val="bg1"/>
                </a:solidFill>
                <a:effectLst/>
                <a:latin typeface="Arial Unicode MS"/>
              </a:rPr>
              <a:t>wbopendata</a:t>
            </a:r>
            <a:endParaRPr kumimoji="0" lang="en-US" altLang="en-US" sz="24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wbopendata</a:t>
            </a:r>
            <a:r>
              <a:rPr kumimoji="0" lang="en-US" altLang="en-US" sz="2400" b="0" i="0" u="none" strike="noStrike" cap="none" normalizeH="0" baseline="0" dirty="0">
                <a:ln>
                  <a:noFill/>
                </a:ln>
                <a:solidFill>
                  <a:schemeClr val="bg1"/>
                </a:solidFill>
                <a:effectLst/>
                <a:latin typeface="Arial Unicode MS"/>
              </a:rPr>
              <a:t>, country(</a:t>
            </a:r>
            <a:r>
              <a:rPr kumimoji="0" lang="en-US" altLang="en-US" sz="2400" b="0" i="0" u="none" strike="noStrike" cap="none" normalizeH="0" baseline="0" dirty="0" err="1">
                <a:ln>
                  <a:noFill/>
                </a:ln>
                <a:solidFill>
                  <a:schemeClr val="bg1"/>
                </a:solidFill>
                <a:effectLst/>
                <a:latin typeface="Arial Unicode MS"/>
              </a:rPr>
              <a:t>ago;bdi;chi;dnk;esp</a:t>
            </a:r>
            <a:r>
              <a:rPr kumimoji="0" lang="en-US" altLang="en-US" sz="2400" b="0" i="0" u="none" strike="noStrike" cap="none" normalizeH="0" baseline="0" dirty="0">
                <a:ln>
                  <a:noFill/>
                </a:ln>
                <a:solidFill>
                  <a:schemeClr val="bg1"/>
                </a:solidFill>
                <a:effectLst/>
                <a:latin typeface="Arial Unicode MS"/>
              </a:rPr>
              <a:t>) indicator(sp.pop.0610.fe.un) /// </a:t>
            </a:r>
            <a:br>
              <a:rPr kumimoji="0" lang="en-US" altLang="en-US" sz="2400" b="0" i="0" u="none" strike="noStrike" cap="none" normalizeH="0" baseline="0" dirty="0">
                <a:ln>
                  <a:noFill/>
                </a:ln>
                <a:solidFill>
                  <a:schemeClr val="bg1"/>
                </a:solidFill>
                <a:effectLst/>
                <a:latin typeface="Arial Unicode MS"/>
              </a:rPr>
            </a:br>
            <a:r>
              <a:rPr kumimoji="0" lang="en-US" altLang="en-US" sz="2400" b="0" i="0" u="none" strike="noStrike" cap="none" normalizeH="0" baseline="0" dirty="0">
                <a:ln>
                  <a:noFill/>
                </a:ln>
                <a:solidFill>
                  <a:schemeClr val="bg1"/>
                </a:solidFill>
                <a:effectLst/>
                <a:latin typeface="Arial Unicode MS"/>
              </a:rPr>
              <a:t>&gt; year(2000:2010) clear long </a:t>
            </a: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626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2. Keeping track of data:</a:t>
            </a:r>
          </a:p>
        </p:txBody>
      </p:sp>
      <p:sp>
        <p:nvSpPr>
          <p:cNvPr id="2" name="Content Placeholder 1">
            <a:extLst>
              <a:ext uri="{FF2B5EF4-FFF2-40B4-BE49-F238E27FC236}">
                <a16:creationId xmlns:a16="http://schemas.microsoft.com/office/drawing/2014/main" id="{1685D577-2E79-8276-E4D8-03388B0012A3}"/>
              </a:ext>
            </a:extLst>
          </p:cNvPr>
          <p:cNvSpPr>
            <a:spLocks noGrp="1"/>
          </p:cNvSpPr>
          <p:nvPr>
            <p:ph idx="1"/>
          </p:nvPr>
        </p:nvSpPr>
        <p:spPr/>
        <p:txBody>
          <a:bodyPr>
            <a:normAutofit/>
          </a:bodyPr>
          <a:lstStyle/>
          <a:p>
            <a:pPr marL="0" indent="0" algn="ctr">
              <a:buNone/>
            </a:pPr>
            <a:r>
              <a:rPr lang="en-US" sz="6600"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terms of use</a:t>
            </a:r>
          </a:p>
        </p:txBody>
      </p:sp>
    </p:spTree>
    <p:extLst>
      <p:ext uri="{BB962C8B-B14F-4D97-AF65-F5344CB8AC3E}">
        <p14:creationId xmlns:p14="http://schemas.microsoft.com/office/powerpoint/2010/main" val="4129165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p>
        </p:txBody>
      </p:sp>
    </p:spTree>
    <p:extLst>
      <p:ext uri="{BB962C8B-B14F-4D97-AF65-F5344CB8AC3E}">
        <p14:creationId xmlns:p14="http://schemas.microsoft.com/office/powerpoint/2010/main" val="299088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BEE5-21C9-3EBC-54CF-3528EF38706D}"/>
              </a:ext>
            </a:extLst>
          </p:cNvPr>
          <p:cNvSpPr>
            <a:spLocks noGrp="1"/>
          </p:cNvSpPr>
          <p:nvPr>
            <p:ph type="title"/>
          </p:nvPr>
        </p:nvSpPr>
        <p:spPr/>
        <p:txBody>
          <a:bodyPr/>
          <a:lstStyle/>
          <a:p>
            <a:r>
              <a:rPr lang="en-US" dirty="0"/>
              <a:t>For institutions</a:t>
            </a:r>
          </a:p>
        </p:txBody>
      </p:sp>
      <p:sp>
        <p:nvSpPr>
          <p:cNvPr id="3" name="Content Placeholder 2">
            <a:extLst>
              <a:ext uri="{FF2B5EF4-FFF2-40B4-BE49-F238E27FC236}">
                <a16:creationId xmlns:a16="http://schemas.microsoft.com/office/drawing/2014/main" id="{F352FA78-C376-1EAE-31B1-CCECBEFAF0E2}"/>
              </a:ext>
            </a:extLst>
          </p:cNvPr>
          <p:cNvSpPr>
            <a:spLocks noGrp="1"/>
          </p:cNvSpPr>
          <p:nvPr>
            <p:ph idx="1"/>
          </p:nvPr>
        </p:nvSpPr>
        <p:spPr/>
        <p:txBody>
          <a:bodyPr/>
          <a:lstStyle/>
          <a:p>
            <a:pPr marL="0" indent="0">
              <a:buNone/>
            </a:pPr>
            <a:r>
              <a:rPr lang="en-US" i="1" dirty="0"/>
              <a:t>(departments, schools, libraries, IT, universities)</a:t>
            </a:r>
          </a:p>
          <a:p>
            <a:pPr marL="514350" indent="-514350">
              <a:buFont typeface="+mj-lt"/>
              <a:buAutoNum type="arabicPeriod"/>
            </a:pPr>
            <a:r>
              <a:rPr lang="en-US" dirty="0"/>
              <a:t>Offer training in adapted tools</a:t>
            </a:r>
          </a:p>
          <a:p>
            <a:pPr marL="514350" indent="-514350">
              <a:buFont typeface="+mj-lt"/>
              <a:buAutoNum type="arabicPeriod"/>
            </a:pPr>
            <a:r>
              <a:rPr lang="en-US" dirty="0"/>
              <a:t>Highlight appropriate community or university sites</a:t>
            </a:r>
          </a:p>
          <a:p>
            <a:pPr marL="514350" indent="-514350">
              <a:buFont typeface="+mj-lt"/>
              <a:buAutoNum type="arabicPeriod"/>
            </a:pPr>
            <a:r>
              <a:rPr lang="en-US" dirty="0"/>
              <a:t>Provide streamlined access to some frequently used (open/commercial) tools</a:t>
            </a:r>
          </a:p>
          <a:p>
            <a:pPr marL="514350" indent="-514350">
              <a:buFont typeface="+mj-lt"/>
              <a:buAutoNum type="arabicPeriod"/>
            </a:pPr>
            <a:r>
              <a:rPr lang="en-US" dirty="0"/>
              <a:t>Advocate (more strongly) for use of existing support </a:t>
            </a:r>
            <a:br>
              <a:rPr lang="en-US" dirty="0"/>
            </a:br>
            <a:r>
              <a:rPr lang="en-US" sz="1800" i="1" dirty="0"/>
              <a:t>(for instance, depositing and documenting data)</a:t>
            </a:r>
            <a:endParaRPr lang="en-US" i="1" dirty="0"/>
          </a:p>
        </p:txBody>
      </p:sp>
    </p:spTree>
    <p:extLst>
      <p:ext uri="{BB962C8B-B14F-4D97-AF65-F5344CB8AC3E}">
        <p14:creationId xmlns:p14="http://schemas.microsoft.com/office/powerpoint/2010/main" val="668424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r>
              <a:rPr lang="en-US" sz="5400" dirty="0"/>
              <a:t>Keep detailed notes</a:t>
            </a:r>
          </a:p>
          <a:p>
            <a:r>
              <a:rPr lang="en-US" sz="5400" dirty="0"/>
              <a:t>script as much as possible</a:t>
            </a:r>
          </a:p>
          <a:p>
            <a:r>
              <a:rPr lang="en-US" sz="4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 (provenance)</a:t>
            </a:r>
            <a:br>
              <a:rPr lang="en-US" dirty="0"/>
            </a:br>
            <a:r>
              <a:rPr lang="en-US" sz="2000" i="1" dirty="0"/>
              <a:t>even when using API, especially when manually downloading, keep in mind what the next downloader may see/find/receive, terms of use</a:t>
            </a:r>
            <a:endParaRPr lang="en-US" i="1" dirty="0"/>
          </a:p>
          <a:p>
            <a:pPr marL="0" indent="0">
              <a:buNone/>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9619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A bit of background</a:t>
            </a:r>
          </a:p>
        </p:txBody>
      </p:sp>
    </p:spTree>
    <p:extLst>
      <p:ext uri="{BB962C8B-B14F-4D97-AF65-F5344CB8AC3E}">
        <p14:creationId xmlns:p14="http://schemas.microsoft.com/office/powerpoint/2010/main" val="2859212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5</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manual… </a:t>
            </a:r>
            <a:br>
              <a:rPr lang="en-US" sz="5400" dirty="0"/>
            </a:br>
            <a:r>
              <a:rPr lang="en-US" sz="4000" i="1" dirty="0"/>
              <a:t>(or at least not some key parts)</a:t>
            </a:r>
            <a:endParaRPr lang="en-US" sz="5400" i="1" dirty="0"/>
          </a:p>
        </p:txBody>
      </p:sp>
    </p:spTree>
    <p:extLst>
      <p:ext uri="{BB962C8B-B14F-4D97-AF65-F5344CB8AC3E}">
        <p14:creationId xmlns:p14="http://schemas.microsoft.com/office/powerpoint/2010/main" val="316994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
        <p:nvSpPr>
          <p:cNvPr id="5" name="TextBox 4">
            <a:extLst>
              <a:ext uri="{FF2B5EF4-FFF2-40B4-BE49-F238E27FC236}">
                <a16:creationId xmlns:a16="http://schemas.microsoft.com/office/drawing/2014/main" id="{6F2C50B8-3AFD-8C26-6557-A0A7136A1D26}"/>
              </a:ext>
            </a:extLst>
          </p:cNvPr>
          <p:cNvSpPr txBox="1"/>
          <p:nvPr/>
        </p:nvSpPr>
        <p:spPr>
          <a:xfrm>
            <a:off x="672575" y="2493818"/>
            <a:ext cx="10681224" cy="2585323"/>
          </a:xfrm>
          <a:prstGeom prst="rect">
            <a:avLst/>
          </a:prstGeom>
          <a:solidFill>
            <a:schemeClr val="bg1"/>
          </a:solidFill>
          <a:ln>
            <a:solidFill>
              <a:srgbClr val="B31B1B"/>
            </a:solidFill>
          </a:ln>
        </p:spPr>
        <p:txBody>
          <a:bodyPr wrap="square" rtlCol="0">
            <a:spAutoFit/>
          </a:bodyPr>
          <a:lstStyle/>
          <a:p>
            <a:pPr algn="ctr"/>
            <a:r>
              <a:rPr lang="en-US" sz="5400" dirty="0"/>
              <a:t>Write re-usable code</a:t>
            </a:r>
          </a:p>
          <a:p>
            <a:pPr algn="ctr"/>
            <a:r>
              <a:rPr lang="en-US" sz="5400" dirty="0"/>
              <a:t>Use primitive I/O to read parameter files</a:t>
            </a:r>
          </a:p>
        </p:txBody>
      </p:sp>
    </p:spTree>
    <p:extLst>
      <p:ext uri="{BB962C8B-B14F-4D97-AF65-F5344CB8AC3E}">
        <p14:creationId xmlns:p14="http://schemas.microsoft.com/office/powerpoint/2010/main" val="5673005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
        <p:nvSpPr>
          <p:cNvPr id="5" name="TextBox 4">
            <a:extLst>
              <a:ext uri="{FF2B5EF4-FFF2-40B4-BE49-F238E27FC236}">
                <a16:creationId xmlns:a16="http://schemas.microsoft.com/office/drawing/2014/main" id="{4D152C9B-6AF6-6303-AA2A-18C16F32ACD6}"/>
              </a:ext>
            </a:extLst>
          </p:cNvPr>
          <p:cNvSpPr txBox="1"/>
          <p:nvPr/>
        </p:nvSpPr>
        <p:spPr>
          <a:xfrm>
            <a:off x="672575" y="2493818"/>
            <a:ext cx="10681224" cy="1754326"/>
          </a:xfrm>
          <a:prstGeom prst="rect">
            <a:avLst/>
          </a:prstGeom>
          <a:solidFill>
            <a:schemeClr val="bg1"/>
          </a:solidFill>
          <a:ln>
            <a:solidFill>
              <a:srgbClr val="B31B1B"/>
            </a:solidFill>
          </a:ln>
        </p:spPr>
        <p:txBody>
          <a:bodyPr wrap="square" rtlCol="0">
            <a:spAutoFit/>
          </a:bodyPr>
          <a:lstStyle/>
          <a:p>
            <a:pPr algn="ctr"/>
            <a:r>
              <a:rPr lang="en-US" sz="5400" dirty="0"/>
              <a:t>Re-use code files (ado)</a:t>
            </a:r>
          </a:p>
          <a:p>
            <a:pPr algn="ctr"/>
            <a:r>
              <a:rPr lang="en-US" sz="5400" dirty="0"/>
              <a:t>Use relative or root-relative paths</a:t>
            </a:r>
          </a:p>
        </p:txBody>
      </p:sp>
    </p:spTree>
    <p:extLst>
      <p:ext uri="{BB962C8B-B14F-4D97-AF65-F5344CB8AC3E}">
        <p14:creationId xmlns:p14="http://schemas.microsoft.com/office/powerpoint/2010/main" val="1514271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Learn basics of programming</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1534055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dirty="0"/>
              <a:t>I want to focus on the economics!</a:t>
            </a:r>
          </a:p>
        </p:txBody>
      </p:sp>
    </p:spTree>
    <p:extLst>
      <p:ext uri="{BB962C8B-B14F-4D97-AF65-F5344CB8AC3E}">
        <p14:creationId xmlns:p14="http://schemas.microsoft.com/office/powerpoint/2010/main" val="132062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1635784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sz="5300" b="1" dirty="0"/>
              <a:t>I want to focus on the economics!</a:t>
            </a:r>
            <a:endParaRPr lang="en-US" b="1" dirty="0"/>
          </a:p>
        </p:txBody>
      </p:sp>
    </p:spTree>
    <p:extLst>
      <p:ext uri="{BB962C8B-B14F-4D97-AF65-F5344CB8AC3E}">
        <p14:creationId xmlns:p14="http://schemas.microsoft.com/office/powerpoint/2010/main" val="1690048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When should these skills be taught?</a:t>
            </a:r>
          </a:p>
          <a:p>
            <a:pPr lvl="1"/>
            <a:r>
              <a:rPr lang="en-US" dirty="0"/>
              <a:t>These are core “tools of the trade”!</a:t>
            </a:r>
          </a:p>
          <a:p>
            <a:pPr lvl="1"/>
            <a:r>
              <a:rPr lang="en-US" dirty="0"/>
              <a:t>Undergrad, core part of graduate curricula</a:t>
            </a:r>
          </a:p>
          <a:p>
            <a:pPr lvl="1"/>
            <a:r>
              <a:rPr lang="en-US" dirty="0"/>
              <a:t>In other disciplines: students learn how to collect use a pipette, how to tag field mice in the wild…</a:t>
            </a:r>
          </a:p>
        </p:txBody>
      </p:sp>
      <p:pic>
        <p:nvPicPr>
          <p:cNvPr id="5" name="Picture 4">
            <a:extLst>
              <a:ext uri="{FF2B5EF4-FFF2-40B4-BE49-F238E27FC236}">
                <a16:creationId xmlns:a16="http://schemas.microsoft.com/office/drawing/2014/main" id="{7E525218-5700-A6BE-5683-8B10F3EF2B66}"/>
              </a:ext>
            </a:extLst>
          </p:cNvPr>
          <p:cNvPicPr>
            <a:picLocks noChangeAspect="1"/>
          </p:cNvPicPr>
          <p:nvPr/>
        </p:nvPicPr>
        <p:blipFill>
          <a:blip r:embed="rId2"/>
          <a:stretch>
            <a:fillRect/>
          </a:stretch>
        </p:blipFill>
        <p:spPr>
          <a:xfrm>
            <a:off x="6623437" y="3823586"/>
            <a:ext cx="3164577" cy="2271627"/>
          </a:xfrm>
          <a:prstGeom prst="rect">
            <a:avLst/>
          </a:prstGeom>
        </p:spPr>
      </p:pic>
    </p:spTree>
    <p:extLst>
      <p:ext uri="{BB962C8B-B14F-4D97-AF65-F5344CB8AC3E}">
        <p14:creationId xmlns:p14="http://schemas.microsoft.com/office/powerpoint/2010/main" val="23118944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Should all of these skills be taught?</a:t>
            </a:r>
          </a:p>
          <a:p>
            <a:pPr lvl="1"/>
            <a:r>
              <a:rPr lang="en-US" dirty="0"/>
              <a:t>How to deposit data</a:t>
            </a:r>
          </a:p>
          <a:p>
            <a:pPr lvl="1"/>
            <a:r>
              <a:rPr lang="en-US" dirty="0"/>
              <a:t>How to set up a compute cluster</a:t>
            </a:r>
          </a:p>
          <a:p>
            <a:r>
              <a:rPr lang="en-US" dirty="0"/>
              <a:t>Some of these skills fall into other categories, but</a:t>
            </a:r>
          </a:p>
          <a:p>
            <a:pPr lvl="1"/>
            <a:r>
              <a:rPr lang="en-US" dirty="0"/>
              <a:t>Data librarians are understaffed, and not trained in discipline-specific practices</a:t>
            </a:r>
          </a:p>
          <a:p>
            <a:pPr lvl="1"/>
            <a:r>
              <a:rPr lang="en-US" dirty="0"/>
              <a:t>Campus IT has highly varying funding and consulting time</a:t>
            </a:r>
          </a:p>
          <a:p>
            <a:pPr lvl="1"/>
            <a:r>
              <a:rPr lang="en-US" dirty="0"/>
              <a:t>Cross-campus IT practices are nowhere close to compatible</a:t>
            </a:r>
          </a:p>
          <a:p>
            <a:pPr lvl="1"/>
            <a:endParaRPr lang="en-US" dirty="0"/>
          </a:p>
        </p:txBody>
      </p:sp>
    </p:spTree>
    <p:extLst>
      <p:ext uri="{BB962C8B-B14F-4D97-AF65-F5344CB8AC3E}">
        <p14:creationId xmlns:p14="http://schemas.microsoft.com/office/powerpoint/2010/main" val="213396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Institutional funding and mandates are not adequate</a:t>
            </a:r>
          </a:p>
          <a:p>
            <a:r>
              <a:rPr lang="en-US" dirty="0"/>
              <a:t>Most grant funding in social sciences does not require (or allow!) for this kind of budgeting</a:t>
            </a:r>
          </a:p>
          <a:p>
            <a:pPr lvl="1"/>
            <a:r>
              <a:rPr lang="en-US" dirty="0"/>
              <a:t>Earmarked portions of funds would be great!</a:t>
            </a:r>
          </a:p>
          <a:p>
            <a:pPr lvl="1"/>
            <a:r>
              <a:rPr lang="en-US" dirty="0"/>
              <a:t>(This is slowly coming, NSF and NIH are making progress)</a:t>
            </a:r>
          </a:p>
          <a:p>
            <a:r>
              <a:rPr lang="en-US" dirty="0"/>
              <a:t>(Most) Universities consider this an external mandate, not part of their “overhead”</a:t>
            </a:r>
          </a:p>
          <a:p>
            <a:pPr lvl="1"/>
            <a:r>
              <a:rPr lang="en-US" dirty="0"/>
              <a:t>“Provide us with an account, and we will do it”</a:t>
            </a:r>
          </a:p>
          <a:p>
            <a:pPr lvl="1"/>
            <a:r>
              <a:rPr lang="en-US" dirty="0"/>
              <a:t>Leads to highly scattershot infrastructure</a:t>
            </a:r>
          </a:p>
          <a:p>
            <a:pPr lvl="1"/>
            <a:endParaRPr lang="en-US" dirty="0"/>
          </a:p>
          <a:p>
            <a:pPr lvl="1"/>
            <a:endParaRPr lang="en-US" dirty="0"/>
          </a:p>
        </p:txBody>
      </p:sp>
    </p:spTree>
    <p:extLst>
      <p:ext uri="{BB962C8B-B14F-4D97-AF65-F5344CB8AC3E}">
        <p14:creationId xmlns:p14="http://schemas.microsoft.com/office/powerpoint/2010/main" val="29169463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Disciplinary institutions need funding</a:t>
            </a:r>
          </a:p>
          <a:p>
            <a:r>
              <a:rPr lang="en-US" dirty="0"/>
              <a:t>Direct funding: should archives be treated like infrastructure? </a:t>
            </a:r>
          </a:p>
          <a:p>
            <a:pPr lvl="1"/>
            <a:r>
              <a:rPr lang="en-US" dirty="0"/>
              <a:t>This is the case in many NIH archives</a:t>
            </a:r>
          </a:p>
          <a:p>
            <a:pPr lvl="1"/>
            <a:r>
              <a:rPr lang="en-US" dirty="0"/>
              <a:t>Not quite as ubiquitous in social sciences</a:t>
            </a:r>
          </a:p>
          <a:p>
            <a:pPr lvl="1"/>
            <a:r>
              <a:rPr lang="en-US" dirty="0"/>
              <a:t>Where do you want to preserve 1TB per user per day for the next 50 years? It’s not free…</a:t>
            </a:r>
          </a:p>
          <a:p>
            <a:r>
              <a:rPr lang="en-US" dirty="0"/>
              <a:t>Indirect funding (via grants)</a:t>
            </a:r>
          </a:p>
          <a:p>
            <a:pPr lvl="1"/>
            <a:r>
              <a:rPr lang="en-US" dirty="0"/>
              <a:t>See previous slide</a:t>
            </a:r>
          </a:p>
          <a:p>
            <a:pPr lvl="1"/>
            <a:endParaRPr lang="en-US" dirty="0"/>
          </a:p>
          <a:p>
            <a:pPr lvl="1"/>
            <a:endParaRPr lang="en-US" dirty="0"/>
          </a:p>
        </p:txBody>
      </p:sp>
    </p:spTree>
    <p:extLst>
      <p:ext uri="{BB962C8B-B14F-4D97-AF65-F5344CB8AC3E}">
        <p14:creationId xmlns:p14="http://schemas.microsoft.com/office/powerpoint/2010/main" val="3495472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All institutions need to consider the user experience</a:t>
            </a:r>
          </a:p>
          <a:p>
            <a:r>
              <a:rPr lang="en-US" dirty="0"/>
              <a:t>Data provenance and preservation would be a lot easier to implement if scripted</a:t>
            </a:r>
          </a:p>
          <a:p>
            <a:pPr lvl="1"/>
            <a:r>
              <a:rPr lang="en-US" dirty="0"/>
              <a:t>Need for APIs both for upload and download (usage)</a:t>
            </a:r>
          </a:p>
          <a:p>
            <a:pPr lvl="1"/>
            <a:r>
              <a:rPr lang="en-US" dirty="0"/>
              <a:t>Some progress: </a:t>
            </a:r>
            <a:r>
              <a:rPr lang="en-US" dirty="0" err="1"/>
              <a:t>Zenodo</a:t>
            </a:r>
            <a:r>
              <a:rPr lang="en-US" dirty="0"/>
              <a:t> and </a:t>
            </a:r>
            <a:r>
              <a:rPr lang="en-US" dirty="0" err="1"/>
              <a:t>Dataverse</a:t>
            </a:r>
            <a:r>
              <a:rPr lang="en-US" dirty="0"/>
              <a:t> (usually Python, sometimes R)</a:t>
            </a:r>
          </a:p>
          <a:p>
            <a:pPr lvl="1"/>
            <a:endParaRPr lang="en-US" dirty="0"/>
          </a:p>
        </p:txBody>
      </p:sp>
    </p:spTree>
    <p:extLst>
      <p:ext uri="{BB962C8B-B14F-4D97-AF65-F5344CB8AC3E}">
        <p14:creationId xmlns:p14="http://schemas.microsoft.com/office/powerpoint/2010/main" val="28883008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Integration of computational resources with data resources is highly inadequate</a:t>
            </a:r>
          </a:p>
          <a:p>
            <a:r>
              <a:rPr lang="en-US" dirty="0"/>
              <a:t>Most journals have “data” policies, but all research compendia have code – this is a problem with many publishers</a:t>
            </a:r>
          </a:p>
          <a:p>
            <a:r>
              <a:rPr lang="en-US" dirty="0"/>
              <a:t>Most data repositories are optimized for … data. Support for computational code or actual execution is at best preliminary</a:t>
            </a:r>
          </a:p>
          <a:p>
            <a:pPr lvl="1"/>
            <a:r>
              <a:rPr lang="en-US" dirty="0"/>
              <a:t>See </a:t>
            </a:r>
            <a:r>
              <a:rPr lang="en-US" dirty="0" err="1"/>
              <a:t>CodeOcean</a:t>
            </a:r>
            <a:r>
              <a:rPr lang="en-US" dirty="0"/>
              <a:t>, </a:t>
            </a:r>
            <a:r>
              <a:rPr lang="en-US" dirty="0" err="1"/>
              <a:t>WholeTale</a:t>
            </a:r>
            <a:r>
              <a:rPr lang="en-US" dirty="0"/>
              <a:t>, efforts around </a:t>
            </a:r>
            <a:r>
              <a:rPr lang="en-US" dirty="0" err="1"/>
              <a:t>Dataverse</a:t>
            </a:r>
            <a:endParaRPr lang="en-US" dirty="0"/>
          </a:p>
          <a:p>
            <a:pPr lvl="1"/>
            <a:r>
              <a:rPr lang="en-US" dirty="0"/>
              <a:t>See various “continuous integration” using </a:t>
            </a:r>
            <a:r>
              <a:rPr lang="en-US" dirty="0" err="1"/>
              <a:t>Github</a:t>
            </a:r>
            <a:r>
              <a:rPr lang="en-US" dirty="0"/>
              <a:t>, Travis CI, etc. but difficult to integrate data</a:t>
            </a:r>
          </a:p>
          <a:p>
            <a:pPr lvl="1"/>
            <a:endParaRPr lang="en-US" dirty="0"/>
          </a:p>
          <a:p>
            <a:pPr lvl="1"/>
            <a:endParaRPr lang="en-US" dirty="0"/>
          </a:p>
        </p:txBody>
      </p:sp>
    </p:spTree>
    <p:extLst>
      <p:ext uri="{BB962C8B-B14F-4D97-AF65-F5344CB8AC3E}">
        <p14:creationId xmlns:p14="http://schemas.microsoft.com/office/powerpoint/2010/main" val="76252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6: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000" i="1" dirty="0"/>
              <a:t>(departments, schools, libraries, IT, universities)</a:t>
            </a:r>
          </a:p>
          <a:p>
            <a:pPr marL="0" indent="0" algn="ctr">
              <a:buNone/>
            </a:pPr>
            <a:endParaRPr lang="en-US" sz="2000" i="1" dirty="0"/>
          </a:p>
          <a:p>
            <a:pPr marL="457200" indent="-457200">
              <a:buFont typeface="+mj-lt"/>
              <a:buAutoNum type="arabicPeriod"/>
            </a:pPr>
            <a:r>
              <a:rPr lang="en-US" sz="3200" dirty="0"/>
              <a:t>Offer training in adapted tools</a:t>
            </a:r>
            <a:br>
              <a:rPr lang="en-US" sz="3200" dirty="0"/>
            </a:br>
            <a:r>
              <a:rPr lang="en-US" sz="2400" i="1" dirty="0"/>
              <a:t>(not sufficient to just show how to do a </a:t>
            </a:r>
            <a:r>
              <a:rPr lang="en-US" sz="2400" i="1" dirty="0" err="1"/>
              <a:t>Rmarkdown</a:t>
            </a:r>
            <a:r>
              <a:rPr lang="en-US" sz="2400" i="1" dirty="0"/>
              <a:t> document)</a:t>
            </a:r>
            <a:endParaRPr lang="en-US" sz="3200" i="1" dirty="0"/>
          </a:p>
          <a:p>
            <a:pPr marL="457200" indent="-457200">
              <a:buFont typeface="+mj-lt"/>
              <a:buAutoNum type="arabicPeriod"/>
            </a:pPr>
            <a:r>
              <a:rPr lang="en-US" sz="3200" dirty="0"/>
              <a:t>Highlight appropriate community </a:t>
            </a:r>
            <a:r>
              <a:rPr lang="en-US" sz="3200" i="1" dirty="0"/>
              <a:t>(</a:t>
            </a:r>
            <a:r>
              <a:rPr lang="en-US" sz="3200" i="1" dirty="0" err="1"/>
              <a:t>Zenodo</a:t>
            </a:r>
            <a:r>
              <a:rPr lang="en-US" sz="3200" i="1" dirty="0"/>
              <a:t>, </a:t>
            </a:r>
            <a:r>
              <a:rPr lang="en-US" sz="3200" i="1" dirty="0" err="1"/>
              <a:t>Dataverse</a:t>
            </a:r>
            <a:r>
              <a:rPr lang="en-US" sz="3200" i="1" dirty="0"/>
              <a:t>, others)</a:t>
            </a:r>
            <a:r>
              <a:rPr lang="en-US" sz="3200" dirty="0"/>
              <a:t> or university sites</a:t>
            </a:r>
          </a:p>
          <a:p>
            <a:pPr marL="457200" indent="-457200">
              <a:buFont typeface="+mj-lt"/>
              <a:buAutoNum type="arabicPeriod"/>
            </a:pPr>
            <a:r>
              <a:rPr lang="en-US" sz="3200" dirty="0"/>
              <a:t>Provide streamlined access to some frequently used (open/commercial) tools</a:t>
            </a:r>
            <a:br>
              <a:rPr lang="en-US" sz="3200" dirty="0"/>
            </a:br>
            <a:r>
              <a:rPr lang="en-US" sz="2400" i="1" dirty="0"/>
              <a:t>(AWS/GCS/Azure, CI on </a:t>
            </a:r>
            <a:r>
              <a:rPr lang="en-US" sz="2400" i="1" dirty="0" err="1"/>
              <a:t>Github</a:t>
            </a:r>
            <a:r>
              <a:rPr lang="en-US" sz="2400" i="1" dirty="0"/>
              <a:t>/others, etc.)</a:t>
            </a:r>
          </a:p>
        </p:txBody>
      </p:sp>
    </p:spTree>
    <p:extLst>
      <p:ext uri="{BB962C8B-B14F-4D97-AF65-F5344CB8AC3E}">
        <p14:creationId xmlns:p14="http://schemas.microsoft.com/office/powerpoint/2010/main" val="35329651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b="1" dirty="0"/>
              <a:t>Some thoughts for the role of Faculty</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Encourage students to learn new skills outside of economics</a:t>
            </a:r>
            <a:br>
              <a:rPr lang="en-US" dirty="0"/>
            </a:br>
            <a:r>
              <a:rPr lang="en-US" sz="2000" i="1" dirty="0"/>
              <a:t>Even or especially if you do not have the time to do so</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br>
              <a:rPr lang="en-US" dirty="0"/>
            </a:br>
            <a:r>
              <a:rPr lang="en-US" sz="2000" i="1" dirty="0"/>
              <a:t>automated re-runs on </a:t>
            </a:r>
            <a:r>
              <a:rPr lang="en-US" sz="2000" i="1" dirty="0" err="1"/>
              <a:t>Github</a:t>
            </a:r>
            <a:r>
              <a:rPr lang="en-US" sz="2000" i="1" dirty="0"/>
              <a:t>, which particular release to review, refusing emailed copies</a:t>
            </a:r>
            <a:endParaRPr lang="en-US" sz="2400"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3"/>
            </a:pPr>
            <a:r>
              <a:rPr lang="en-US" dirty="0"/>
              <a:t>Incentivize reproducibility</a:t>
            </a:r>
            <a:br>
              <a:rPr lang="en-US" dirty="0"/>
            </a:br>
            <a:r>
              <a:rPr lang="en-US" sz="2000" i="1" dirty="0"/>
              <a:t>For robustness, for efficiency, but also training for exposure to the discipline. Example: Replication Challenges </a:t>
            </a:r>
            <a:endParaRPr lang="en-US" i="1" dirty="0"/>
          </a:p>
        </p:txBody>
      </p:sp>
    </p:spTree>
    <p:extLst>
      <p:ext uri="{BB962C8B-B14F-4D97-AF65-F5344CB8AC3E}">
        <p14:creationId xmlns:p14="http://schemas.microsoft.com/office/powerpoint/2010/main" val="2141490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08CD96-1BFA-E52F-4D08-DEE3C1D9227C}"/>
              </a:ext>
            </a:extLst>
          </p:cNvPr>
          <p:cNvSpPr>
            <a:spLocks noGrp="1"/>
          </p:cNvSpPr>
          <p:nvPr>
            <p:ph type="title"/>
          </p:nvPr>
        </p:nvSpPr>
        <p:spPr/>
        <p:txBody>
          <a:bodyPr/>
          <a:lstStyle/>
          <a:p>
            <a:pPr algn="ctr"/>
            <a:r>
              <a:rPr lang="en-US" dirty="0"/>
              <a:t>Please don’t produce</a:t>
            </a:r>
            <a:br>
              <a:rPr lang="en-US" dirty="0"/>
            </a:br>
            <a:r>
              <a:rPr lang="en-US" dirty="0"/>
              <a:t>irreproducible articles!</a:t>
            </a:r>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31405433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428</TotalTime>
  <Words>4312</Words>
  <Application>Microsoft Office PowerPoint</Application>
  <PresentationFormat>Widescreen</PresentationFormat>
  <Paragraphs>606</Paragraphs>
  <Slides>121</Slides>
  <Notes>3</Notes>
  <HiddenSlides>31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121</vt:i4>
      </vt:variant>
    </vt:vector>
  </HeadingPairs>
  <TitlesOfParts>
    <vt:vector size="128" baseType="lpstr">
      <vt:lpstr>Arial</vt:lpstr>
      <vt:lpstr>Arial Unicode MS</vt:lpstr>
      <vt:lpstr>Calibri</vt:lpstr>
      <vt:lpstr>Calibri Light</vt:lpstr>
      <vt:lpstr>Segoe Script</vt:lpstr>
      <vt:lpstr>Times New Roman</vt:lpstr>
      <vt:lpstr>Office Theme</vt:lpstr>
      <vt:lpstr>Transparency and Reproducibility in Economics: Lessons learned from 1,000 papers</vt:lpstr>
      <vt:lpstr>3 Lessons (and many solutions)</vt:lpstr>
      <vt:lpstr>Let me expand that a bit…</vt:lpstr>
      <vt:lpstr>For students and researchers</vt:lpstr>
      <vt:lpstr>For faculty</vt:lpstr>
      <vt:lpstr>For institutions</vt:lpstr>
      <vt:lpstr>A bit of background</vt:lpstr>
      <vt:lpstr>PowerPoint Presentation</vt:lpstr>
      <vt:lpstr>AEA Data &amp; Code Availability Policy (2019)</vt:lpstr>
      <vt:lpstr>Action: Reproducibility Check</vt:lpstr>
      <vt:lpstr>Teaching for Large-Scale Reproducibility Verification</vt:lpstr>
      <vt:lpstr>Stats on reproduced articles</vt:lpstr>
      <vt:lpstr>Very little diversity in software</vt:lpstr>
      <vt:lpstr>Defining “reproducible research”</vt:lpstr>
      <vt:lpstr>PowerPoint Presentation</vt:lpstr>
      <vt:lpstr>Observation 0</vt:lpstr>
      <vt:lpstr>PowerPoint Presentation</vt:lpstr>
      <vt:lpstr>PowerPoint Presentation</vt:lpstr>
      <vt:lpstr>Lesson 1: Computational empathy</vt:lpstr>
      <vt:lpstr>Lesson 1: Computational empathy</vt:lpstr>
      <vt:lpstr>Lesson 1: Computational empathy</vt:lpstr>
      <vt:lpstr>Lesson 1: Computational empathy</vt:lpstr>
      <vt:lpstr>1. Computational empathy</vt:lpstr>
      <vt:lpstr>Solution 1: Computational Empathy </vt:lpstr>
      <vt:lpstr>PowerPoint Presentation</vt:lpstr>
      <vt:lpstr>Observation 1</vt:lpstr>
      <vt:lpstr>Observation 1: Please read the manual</vt:lpstr>
      <vt:lpstr>Observation 2</vt:lpstr>
      <vt:lpstr>Observation 2: point-and-click interfaces</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PowerPoint Presentation</vt:lpstr>
      <vt:lpstr>PowerPoint Presentation</vt:lpstr>
      <vt:lpstr>Starts with Data Citations</vt:lpstr>
      <vt:lpstr>Starts with Data Citations</vt:lpstr>
      <vt:lpstr>Observation 3</vt:lpstr>
      <vt:lpstr>Citing restricted-access data</vt:lpstr>
      <vt:lpstr>Keeping track: Students and Researchers</vt:lpstr>
      <vt:lpstr>2. Keeping track of data: Data provenance</vt:lpstr>
      <vt:lpstr>API? But the interface is so cool!</vt:lpstr>
      <vt:lpstr>API? But the interface is so cool!</vt:lpstr>
      <vt:lpstr>API or Bulk Download</vt:lpstr>
      <vt:lpstr>API or Bulk Download</vt:lpstr>
      <vt:lpstr>API or Bulk Download</vt:lpstr>
      <vt:lpstr>2. Keeping track of data:</vt:lpstr>
      <vt:lpstr>Observation 4</vt:lpstr>
      <vt:lpstr>Because you may not be able to provide others with a copy of the data (legally)…</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And we check them!</vt:lpstr>
      <vt:lpstr>Solution 2: Data Provenance</vt:lpstr>
      <vt:lpstr>Keeping track: Students and Researchers</vt:lpstr>
      <vt:lpstr>PowerPoint Presentation</vt:lpstr>
      <vt:lpstr>Lesson 1: Computational empathy</vt:lpstr>
      <vt:lpstr>Streamlining replication packages</vt:lpstr>
      <vt:lpstr>Observation 5</vt:lpstr>
      <vt:lpstr>Extreme examples</vt:lpstr>
      <vt:lpstr>Extreme examples</vt:lpstr>
      <vt:lpstr>Extreme examples</vt:lpstr>
      <vt:lpstr>Extreme examples</vt:lpstr>
      <vt:lpstr>Ideal setup</vt:lpstr>
      <vt:lpstr>Tension between access and reproducibility</vt:lpstr>
      <vt:lpstr>Verification services</vt:lpstr>
      <vt:lpstr>Assume replicators can access the data</vt:lpstr>
      <vt:lpstr>Solution 3: Learn basics of programming</vt:lpstr>
      <vt:lpstr>Keeping track: Students and Researchers</vt:lpstr>
      <vt:lpstr>That’s a lot of stuff to learn and remember…  I want to focus on the economics!</vt:lpstr>
      <vt:lpstr>Keeping track: Students and Researchers</vt:lpstr>
      <vt:lpstr>That’s a lot of stuff to learn and remember…  I want to focus on the economics!</vt:lpstr>
      <vt:lpstr>PowerPoint Presentation</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Solution 6: Institutional support</vt:lpstr>
      <vt:lpstr>Some thoughts for the role of Faculty</vt:lpstr>
      <vt:lpstr>Please don’t produce irreproducible articles!</vt:lpstr>
      <vt:lpstr>PowerPoint Presentation</vt:lpstr>
      <vt:lpstr>Goal: Transportability</vt:lpstr>
      <vt:lpstr>Social science “guild”</vt:lpstr>
      <vt:lpstr>Some resources</vt:lpstr>
      <vt:lpstr>PowerPoint Presentation</vt:lpstr>
      <vt:lpstr>Reminder: Students and Researchers</vt:lpstr>
      <vt:lpstr>PowerPoint Presentation</vt:lpstr>
      <vt:lpstr>Example of data 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42</cp:revision>
  <dcterms:created xsi:type="dcterms:W3CDTF">2020-03-31T02:20:35Z</dcterms:created>
  <dcterms:modified xsi:type="dcterms:W3CDTF">2023-05-11T15:46:08Z</dcterms:modified>
</cp:coreProperties>
</file>